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1"/>
  </p:notesMasterIdLst>
  <p:sldIdLst>
    <p:sldId id="287" r:id="rId2"/>
    <p:sldId id="271" r:id="rId3"/>
    <p:sldId id="261" r:id="rId4"/>
    <p:sldId id="284" r:id="rId5"/>
    <p:sldId id="286" r:id="rId6"/>
    <p:sldId id="285" r:id="rId7"/>
    <p:sldId id="262" r:id="rId8"/>
    <p:sldId id="259" r:id="rId9"/>
    <p:sldId id="279" r:id="rId10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Calibri Light" panose="020F0302020204030204" pitchFamily="34" charset="0"/>
      <p:regular r:id="rId16"/>
      <p:italic r:id="rId17"/>
    </p:embeddedFont>
    <p:embeddedFont>
      <p:font typeface="Glegoo" pitchFamily="2" charset="77"/>
      <p:regular r:id="rId18"/>
      <p:bold r:id="rId19"/>
    </p:embeddedFont>
    <p:embeddedFont>
      <p:font typeface="News Cycle" panose="02000503000000000000" pitchFamily="2" charset="2"/>
      <p:regular r:id="rId20"/>
      <p:bold r:id="rId21"/>
    </p:embeddedFont>
    <p:embeddedFont>
      <p:font typeface="Nunito" pitchFamily="2" charset="77"/>
      <p:regular r:id="rId22"/>
      <p:bold r:id="rId23"/>
      <p:italic r:id="rId24"/>
      <p:boldItalic r:id="rId25"/>
    </p:embeddedFont>
    <p:embeddedFont>
      <p:font typeface="Raleway" pitchFamily="2" charset="77"/>
      <p:regular r:id="rId26"/>
      <p:bold r:id="rId27"/>
      <p:italic r:id="rId28"/>
      <p:boldItalic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CC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206CE78-3217-4133-8790-AEDC029C0160}">
  <a:tblStyle styleId="{A206CE78-3217-4133-8790-AEDC029C016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724"/>
    <p:restoredTop sz="94599"/>
  </p:normalViewPr>
  <p:slideViewPr>
    <p:cSldViewPr snapToGrid="0" snapToObjects="1">
      <p:cViewPr varScale="1">
        <p:scale>
          <a:sx n="141" d="100"/>
          <a:sy n="141" d="100"/>
        </p:scale>
        <p:origin x="62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font" Target="fonts/font1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font" Target="fonts/font17.fnt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2.jpg>
</file>

<file path=ppt/media/image3.jpg>
</file>

<file path=ppt/media/image4.jp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8d0a283f7_2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8d0a283f7_2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7cfe57c3d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7cfe57c3d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7cfe57c3d_0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7cfe57c3d_0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385170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7cfe57c3d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7cfe57c3d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23270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8d0a283f7_2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18d0a283f7_2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798262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7cfe57c3d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7cfe57c3d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7cfe57c3d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7cfe57c3d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18d0a283f7_2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18d0a283f7_2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10F8F-ABD9-9F4B-BA50-5DDA8EF7E4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232CED-0315-3046-B524-D77329870C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471ADD-A6A6-3F48-9063-FD71CC4FA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BB53A-7DF4-1C4A-B621-6F5270A1C1F1}" type="datetimeFigureOut">
              <a:rPr lang="en-US" smtClean="0"/>
              <a:t>10/12/21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DA0CD1-E197-3E46-9139-63C4D640FE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31DAA4-9A45-024E-BE49-32CF066C0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5811858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CDB621-BCB3-744D-AB6D-08B5F0E08E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028246-5D29-654D-A601-391446ABC7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DFBD16-8BF4-EE4E-8BD3-11035632D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BB53A-7DF4-1C4A-B621-6F5270A1C1F1}" type="datetimeFigureOut">
              <a:rPr lang="en-US" smtClean="0"/>
              <a:t>10/12/21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B8DFD-EE65-E546-BE0A-7421C9D38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D2C9D9-90F4-CE4A-BE23-3CA3CA4D5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512307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5F8FB2D-127D-BB4F-A509-510205BD4F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9784C5-D93C-094A-BC33-CEAF7DD2E8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AB7BAB-4034-F04B-8A6E-FE6B9DB3B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BB53A-7DF4-1C4A-B621-6F5270A1C1F1}" type="datetimeFigureOut">
              <a:rPr lang="en-US" smtClean="0"/>
              <a:t>10/12/21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A5ECBB-FC67-7F49-8173-B2B4F956C1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24FBB8-6B98-AA49-92FD-4ACAC4D62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5674958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B84FE-3F3E-D540-BB36-90330BFBB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1B19C6-3F20-7B4C-BFE5-3AC0556D3C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C05EC9-752A-F640-93DA-9B53DA4FC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BB53A-7DF4-1C4A-B621-6F5270A1C1F1}" type="datetimeFigureOut">
              <a:rPr lang="en-US" smtClean="0"/>
              <a:t>10/12/21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65EFF0-CA2F-014B-AA16-81CE3A95F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BFB950-F17A-8440-81B0-C08D2922F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9091576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4C51D-6413-F04A-9836-4F9D038065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7117FF-159C-1942-92DA-CB4AB3B68D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E4A9CE-70B5-7B4B-9D84-709BF1ACB7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BB53A-7DF4-1C4A-B621-6F5270A1C1F1}" type="datetimeFigureOut">
              <a:rPr lang="en-US" smtClean="0"/>
              <a:t>10/12/21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27977B-24F2-6142-8743-5DDC1226F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50E34-E3D5-CD48-A35D-3C5037786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2756393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FC01FE-AEA6-EC41-A161-AD268F730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82EE6A-9C36-E144-B7D9-377C626E90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BC60AA-55CD-684A-AA94-C21807D9A0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C96D9B-EA0A-EE4F-94D0-56E306E72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BB53A-7DF4-1C4A-B621-6F5270A1C1F1}" type="datetimeFigureOut">
              <a:rPr lang="en-US" smtClean="0"/>
              <a:t>10/12/21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6CF58E-44E9-C548-B738-EF2A88EA31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75AAA4-A23D-7247-9451-491C59D56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4692324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3D727-684B-0F47-8A23-A9DE7C88D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28FADB-6F79-764A-BEDB-6A095E3446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314875-EAB5-8445-AF44-5D35322377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B25197-900B-9E4A-8D33-B221CFCCA4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A22A86-DAAD-2747-B82A-0C7AA4FEDD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E2CC74-D31A-FD4D-845B-309C531B9B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BB53A-7DF4-1C4A-B621-6F5270A1C1F1}" type="datetimeFigureOut">
              <a:rPr lang="en-US" smtClean="0"/>
              <a:t>10/12/21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73AFBA6-1195-BB4C-8F58-52D029F6E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87813A0-4189-4A4E-A51A-D6490611E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9135706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A993C-22F2-A346-AE47-889FF464E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8CCFB3-19C5-BF47-8DDB-397F995DFE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BB53A-7DF4-1C4A-B621-6F5270A1C1F1}" type="datetimeFigureOut">
              <a:rPr lang="en-US" smtClean="0"/>
              <a:t>10/12/21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7E70D1-C3C0-2A40-B1D1-F8BDB1B802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B1229D-0764-B744-98D9-5D790D5279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2391824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A92A87-0106-504A-BBC2-FD4F44F0B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BB53A-7DF4-1C4A-B621-6F5270A1C1F1}" type="datetimeFigureOut">
              <a:rPr lang="en-US" smtClean="0"/>
              <a:t>10/12/21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B7FF25-6848-9E43-BE8A-EAF7114C41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EF14CE-440C-204F-B3F9-B95A7641D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6032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F882C-36A8-CD49-A569-B3ACFF098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44EE7C-BC3E-2547-AC38-6C287839F2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5CD7E2-59FD-D548-B0D1-F4D0F3E195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BE1B62-32AD-504B-A2EB-2A0152C37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BB53A-7DF4-1C4A-B621-6F5270A1C1F1}" type="datetimeFigureOut">
              <a:rPr lang="en-US" smtClean="0"/>
              <a:t>10/12/21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FE42AF-8972-7A4A-8EB2-83D444F349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F93F52-395C-E04E-BBA4-60AB89591E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009054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42615C-95A5-084C-98D7-50F8EC6F6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6F3A2CB-5CD9-9545-BA00-2A11914831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AAD6AD-1849-9D4E-BE06-9E5BD83F35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0A045A-FD98-104B-BD4B-79C5CC4458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BB53A-7DF4-1C4A-B621-6F5270A1C1F1}" type="datetimeFigureOut">
              <a:rPr lang="en-US" smtClean="0"/>
              <a:t>10/12/21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105D40-B209-B948-A0F8-846A8AED8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2149DA-B4BB-494C-BA85-B593CB645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328021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9E39DF-D240-9549-873F-159781565D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1B12FC-9F7B-1442-ACEC-8723CD935C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43CC2C-5E28-8545-B5AC-059103AA24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CBB53A-7DF4-1C4A-B621-6F5270A1C1F1}" type="datetimeFigureOut">
              <a:rPr lang="en-US" smtClean="0"/>
              <a:t>10/12/21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EC996E-23D5-5347-BCC7-54AA28F267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61E9C9-FECB-4E4A-A721-CD567ABFBA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64181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143" y="0"/>
            <a:ext cx="9141714" cy="51435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95E499A-4DCF-2C42-A90E-71392AC179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142" b="6228"/>
          <a:stretch/>
        </p:blipFill>
        <p:spPr>
          <a:xfrm>
            <a:off x="20" y="961"/>
            <a:ext cx="9143980" cy="5142539"/>
          </a:xfrm>
          <a:prstGeom prst="rect">
            <a:avLst/>
          </a:prstGeom>
        </p:spPr>
      </p:pic>
      <p:sp useBgFill="1">
        <p:nvSpPr>
          <p:cNvPr id="11" name="Google Shape;56;p13">
            <a:extLst>
              <a:ext uri="{FF2B5EF4-FFF2-40B4-BE49-F238E27FC236}">
                <a16:creationId xmlns:a16="http://schemas.microsoft.com/office/drawing/2014/main" id="{ED2936B5-3955-2344-8335-C33101BAE68B}"/>
              </a:ext>
            </a:extLst>
          </p:cNvPr>
          <p:cNvSpPr txBox="1">
            <a:spLocks/>
          </p:cNvSpPr>
          <p:nvPr/>
        </p:nvSpPr>
        <p:spPr>
          <a:xfrm>
            <a:off x="3437964" y="1135417"/>
            <a:ext cx="2268071" cy="3090795"/>
          </a:xfrm>
          <a:prstGeom prst="rect">
            <a:avLst/>
          </a:prstGeom>
          <a:ln>
            <a:noFill/>
          </a:ln>
          <a:effectLst>
            <a:glow rad="127000">
              <a:schemeClr val="tx1"/>
            </a:glo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40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50800" dist="50800" dir="5400000" algn="ctr" rotWithShape="0">
                    <a:schemeClr val="tx1"/>
                  </a:outerShdw>
                </a:effectLst>
                <a:latin typeface="Glegoo"/>
                <a:ea typeface="Glegoo"/>
                <a:cs typeface="Glegoo"/>
                <a:sym typeface="Glegoo"/>
              </a:rPr>
              <a:t>Park Smart NYC Parking App</a:t>
            </a:r>
          </a:p>
        </p:txBody>
      </p:sp>
    </p:spTree>
    <p:extLst>
      <p:ext uri="{BB962C8B-B14F-4D97-AF65-F5344CB8AC3E}">
        <p14:creationId xmlns:p14="http://schemas.microsoft.com/office/powerpoint/2010/main" val="32284195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8"/>
          <p:cNvSpPr txBox="1"/>
          <p:nvPr/>
        </p:nvSpPr>
        <p:spPr>
          <a:xfrm>
            <a:off x="713546" y="516835"/>
            <a:ext cx="3749124" cy="725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buClr>
                <a:schemeClr val="dk1"/>
              </a:buClr>
            </a:pPr>
            <a:r>
              <a:rPr lang="en-GB" sz="3600" dirty="0">
                <a:solidFill>
                  <a:srgbClr val="434343"/>
                </a:solidFill>
                <a:latin typeface="Glegoo"/>
                <a:ea typeface="Glegoo"/>
                <a:cs typeface="Glegoo"/>
                <a:sym typeface="Glegoo"/>
              </a:rPr>
              <a:t>Business Need</a:t>
            </a:r>
            <a:endParaRPr sz="3600" dirty="0">
              <a:solidFill>
                <a:srgbClr val="0B5394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434343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92" name="Google Shape;192;p28" descr="Horizonte, Ciudad, Manhattan, Nuevo, York, Chrysler"/>
          <p:cNvPicPr preferRelativeResize="0"/>
          <p:nvPr/>
        </p:nvPicPr>
        <p:blipFill rotWithShape="1">
          <a:blip r:embed="rId3">
            <a:alphaModFix/>
          </a:blip>
          <a:srcRect l="23314" r="23309"/>
          <a:stretch/>
        </p:blipFill>
        <p:spPr>
          <a:xfrm>
            <a:off x="5020725" y="0"/>
            <a:ext cx="412327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00;p18">
            <a:extLst>
              <a:ext uri="{FF2B5EF4-FFF2-40B4-BE49-F238E27FC236}">
                <a16:creationId xmlns:a16="http://schemas.microsoft.com/office/drawing/2014/main" id="{B41799EE-AF97-B348-8534-20B225BD0727}"/>
              </a:ext>
            </a:extLst>
          </p:cNvPr>
          <p:cNvSpPr txBox="1">
            <a:spLocks/>
          </p:cNvSpPr>
          <p:nvPr/>
        </p:nvSpPr>
        <p:spPr>
          <a:xfrm>
            <a:off x="321675" y="1313779"/>
            <a:ext cx="4359655" cy="9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01600">
              <a:lnSpc>
                <a:spcPct val="150000"/>
              </a:lnSpc>
              <a:spcBef>
                <a:spcPts val="640"/>
              </a:spcBef>
              <a:buClr>
                <a:srgbClr val="434343"/>
              </a:buClr>
              <a:buSzPts val="1600"/>
            </a:pPr>
            <a:r>
              <a:rPr lang="en-GB" sz="2400" dirty="0">
                <a:solidFill>
                  <a:srgbClr val="434343"/>
                </a:solidFill>
                <a:latin typeface="News Cycle"/>
                <a:ea typeface="News Cycle"/>
                <a:cs typeface="News Cycle"/>
                <a:sym typeface="News Cycle"/>
              </a:rPr>
              <a:t>Average Parking Ticket in New York City is $85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>
            <a:spLocks noGrp="1"/>
          </p:cNvSpPr>
          <p:nvPr>
            <p:ph type="ctrTitle"/>
          </p:nvPr>
        </p:nvSpPr>
        <p:spPr>
          <a:xfrm>
            <a:off x="302325" y="466000"/>
            <a:ext cx="4936800" cy="9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Calibri"/>
              <a:buNone/>
            </a:pPr>
            <a:r>
              <a:rPr lang="en-GB" sz="3600" dirty="0">
                <a:solidFill>
                  <a:srgbClr val="434343"/>
                </a:solidFill>
                <a:latin typeface="Glegoo"/>
                <a:ea typeface="Glegoo"/>
                <a:cs typeface="Glegoo"/>
                <a:sym typeface="Glegoo"/>
              </a:rPr>
              <a:t>Goal</a:t>
            </a:r>
            <a:endParaRPr sz="3600" dirty="0">
              <a:solidFill>
                <a:srgbClr val="434343"/>
              </a:solidFill>
              <a:latin typeface="Glegoo"/>
              <a:ea typeface="Glegoo"/>
              <a:cs typeface="Glegoo"/>
              <a:sym typeface="Glegoo"/>
            </a:endParaRPr>
          </a:p>
        </p:txBody>
      </p:sp>
      <p:sp>
        <p:nvSpPr>
          <p:cNvPr id="100" name="Google Shape;100;p18"/>
          <p:cNvSpPr txBox="1">
            <a:spLocks noGrp="1"/>
          </p:cNvSpPr>
          <p:nvPr>
            <p:ph type="subTitle" idx="1"/>
          </p:nvPr>
        </p:nvSpPr>
        <p:spPr>
          <a:xfrm>
            <a:off x="321675" y="1888999"/>
            <a:ext cx="4898100" cy="38177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indent="-241300" algn="l">
              <a:lnSpc>
                <a:spcPct val="150000"/>
              </a:lnSpc>
              <a:spcBef>
                <a:spcPts val="640"/>
              </a:spcBef>
              <a:buClr>
                <a:srgbClr val="434343"/>
              </a:buClr>
              <a:buSzPts val="1600"/>
              <a:buFont typeface="News Cycle"/>
              <a:buChar char="•"/>
            </a:pPr>
            <a:r>
              <a:rPr lang="en-GB" sz="2400" dirty="0">
                <a:solidFill>
                  <a:srgbClr val="434343"/>
                </a:solidFill>
                <a:latin typeface="News Cycle"/>
                <a:ea typeface="News Cycle"/>
                <a:cs typeface="News Cycle"/>
                <a:sym typeface="News Cycle"/>
              </a:rPr>
              <a:t>Help locate an ideal free parking spot in NYC with minimal risk of getting a parking violation ticket</a:t>
            </a:r>
          </a:p>
        </p:txBody>
      </p:sp>
      <p:pic>
        <p:nvPicPr>
          <p:cNvPr id="101" name="Google Shape;101;p18" descr="Nueva York, Edificios, De Altura, Vista Superior"/>
          <p:cNvPicPr preferRelativeResize="0"/>
          <p:nvPr/>
        </p:nvPicPr>
        <p:blipFill rotWithShape="1">
          <a:blip r:embed="rId3">
            <a:alphaModFix/>
          </a:blip>
          <a:srcRect l="49197"/>
          <a:stretch/>
        </p:blipFill>
        <p:spPr>
          <a:xfrm>
            <a:off x="5219700" y="0"/>
            <a:ext cx="39242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4"/>
          <p:cNvSpPr txBox="1">
            <a:spLocks noGrp="1"/>
          </p:cNvSpPr>
          <p:nvPr>
            <p:ph type="title"/>
          </p:nvPr>
        </p:nvSpPr>
        <p:spPr>
          <a:xfrm>
            <a:off x="311575" y="992082"/>
            <a:ext cx="477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Calibri"/>
              <a:buNone/>
            </a:pPr>
            <a:r>
              <a:rPr lang="en-US" sz="3000" dirty="0">
                <a:solidFill>
                  <a:srgbClr val="434343"/>
                </a:solidFill>
                <a:latin typeface="Glegoo"/>
                <a:ea typeface="Glegoo"/>
                <a:cs typeface="Glegoo"/>
                <a:sym typeface="Glegoo"/>
              </a:rPr>
              <a:t>Methodology</a:t>
            </a:r>
            <a:endParaRPr sz="3000" dirty="0">
              <a:solidFill>
                <a:srgbClr val="434343"/>
              </a:solidFill>
              <a:latin typeface="Glegoo"/>
              <a:ea typeface="Glegoo"/>
              <a:cs typeface="Glegoo"/>
              <a:sym typeface="Glego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434343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7" name="Google Shape;157;p24"/>
          <p:cNvSpPr txBox="1"/>
          <p:nvPr/>
        </p:nvSpPr>
        <p:spPr>
          <a:xfrm>
            <a:off x="311575" y="1736333"/>
            <a:ext cx="4387800" cy="16178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434343"/>
                </a:solidFill>
                <a:latin typeface="News Cycle"/>
                <a:ea typeface="News Cycle"/>
                <a:cs typeface="News Cycle"/>
                <a:sym typeface="News Cycle"/>
              </a:rPr>
              <a:t>Parking </a:t>
            </a:r>
            <a:r>
              <a:rPr lang="en-GB" sz="1800" dirty="0">
                <a:solidFill>
                  <a:srgbClr val="434343"/>
                </a:solidFill>
                <a:latin typeface="News Cycle"/>
                <a:ea typeface="News Cycle"/>
                <a:cs typeface="News Cycle"/>
                <a:sym typeface="News Cycle"/>
              </a:rPr>
              <a:t>Violations Data: NYC Open Data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GB" sz="1800" dirty="0">
              <a:solidFill>
                <a:srgbClr val="434343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dirty="0">
                <a:solidFill>
                  <a:srgbClr val="434343"/>
                </a:solidFill>
                <a:latin typeface="News Cycle"/>
                <a:ea typeface="News Cycle"/>
                <a:cs typeface="News Cycle"/>
                <a:sym typeface="News Cycle"/>
              </a:rPr>
              <a:t>Cleaning/EDA: Google Sheets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GB" sz="1800" dirty="0">
              <a:solidFill>
                <a:srgbClr val="434343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dirty="0">
                <a:solidFill>
                  <a:srgbClr val="434343"/>
                </a:solidFill>
                <a:latin typeface="News Cycle"/>
                <a:ea typeface="News Cycle"/>
                <a:cs typeface="News Cycle"/>
                <a:sym typeface="News Cycle"/>
              </a:rPr>
              <a:t>Data Visualization: Tableau</a:t>
            </a:r>
            <a:endParaRPr sz="1800" dirty="0">
              <a:solidFill>
                <a:srgbClr val="434343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rgbClr val="434343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Calibri"/>
              <a:buNone/>
            </a:pPr>
            <a:endParaRPr sz="1800" dirty="0">
              <a:solidFill>
                <a:srgbClr val="434343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Calibri"/>
              <a:buNone/>
            </a:pPr>
            <a:endParaRPr sz="1800" dirty="0">
              <a:solidFill>
                <a:srgbClr val="43434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59" name="Google Shape;159;p24" descr="Puente De Brooklyn, Hito, Histórico, Puent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1175" y="0"/>
            <a:ext cx="4029075" cy="51435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753521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/>
          <p:nvPr/>
        </p:nvSpPr>
        <p:spPr>
          <a:xfrm>
            <a:off x="1086300" y="1836000"/>
            <a:ext cx="1777800" cy="2081100"/>
          </a:xfrm>
          <a:prstGeom prst="flowChartConnector">
            <a:avLst/>
          </a:prstGeom>
          <a:solidFill>
            <a:srgbClr val="F6B2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b="1" dirty="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rPr>
              <a:t>Top reason for Violation</a:t>
            </a: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b="1" dirty="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rPr>
              <a:t>Obstructing Driveway</a:t>
            </a:r>
            <a:endParaRPr sz="1200" dirty="0"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137" name="Google Shape;137;p22"/>
          <p:cNvSpPr txBox="1">
            <a:spLocks noGrp="1"/>
          </p:cNvSpPr>
          <p:nvPr>
            <p:ph type="title"/>
          </p:nvPr>
        </p:nvSpPr>
        <p:spPr>
          <a:xfrm>
            <a:off x="381675" y="618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Calibri"/>
              <a:buNone/>
            </a:pPr>
            <a:r>
              <a:rPr lang="en-US" sz="3000" dirty="0">
                <a:solidFill>
                  <a:srgbClr val="434343"/>
                </a:solidFill>
                <a:latin typeface="Glegoo"/>
                <a:ea typeface="Glegoo"/>
                <a:cs typeface="Glegoo"/>
                <a:sym typeface="Glegoo"/>
              </a:rPr>
              <a:t>Insights</a:t>
            </a:r>
            <a:endParaRPr sz="3000" dirty="0">
              <a:solidFill>
                <a:srgbClr val="434343"/>
              </a:solidFill>
              <a:latin typeface="Glegoo"/>
              <a:ea typeface="Glegoo"/>
              <a:cs typeface="Glegoo"/>
              <a:sym typeface="Glego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Glegoo"/>
              <a:ea typeface="Glegoo"/>
              <a:cs typeface="Glegoo"/>
              <a:sym typeface="Glegoo"/>
            </a:endParaRPr>
          </a:p>
        </p:txBody>
      </p:sp>
      <p:sp>
        <p:nvSpPr>
          <p:cNvPr id="138" name="Google Shape;138;p22"/>
          <p:cNvSpPr/>
          <p:nvPr/>
        </p:nvSpPr>
        <p:spPr>
          <a:xfrm>
            <a:off x="3753075" y="1908175"/>
            <a:ext cx="1777800" cy="2081100"/>
          </a:xfrm>
          <a:prstGeom prst="flowChartConnector">
            <a:avLst/>
          </a:prstGeom>
          <a:solidFill>
            <a:srgbClr val="93C47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rPr>
              <a:t>Time of most Violations</a:t>
            </a:r>
          </a:p>
          <a:p>
            <a:pPr lvl="0" algn="ctr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b="1" dirty="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rPr>
              <a:t>Wed 9am – 11am</a:t>
            </a:r>
            <a:endParaRPr sz="1200" dirty="0"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139" name="Google Shape;139;p22"/>
          <p:cNvSpPr/>
          <p:nvPr/>
        </p:nvSpPr>
        <p:spPr>
          <a:xfrm>
            <a:off x="6419838" y="1908175"/>
            <a:ext cx="1777800" cy="2081100"/>
          </a:xfrm>
          <a:prstGeom prst="flowChartConnector">
            <a:avLst/>
          </a:prstGeom>
          <a:solidFill>
            <a:srgbClr val="76A5A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rPr>
              <a:t>Top county for Violations</a:t>
            </a: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b="1" dirty="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rPr>
              <a:t>Brooklyn</a:t>
            </a:r>
            <a:endParaRPr sz="1200" dirty="0">
              <a:latin typeface="News Cycle"/>
              <a:ea typeface="News Cycle"/>
              <a:cs typeface="News Cycle"/>
              <a:sym typeface="News Cycle"/>
            </a:endParaRPr>
          </a:p>
        </p:txBody>
      </p:sp>
    </p:spTree>
    <p:extLst>
      <p:ext uri="{BB962C8B-B14F-4D97-AF65-F5344CB8AC3E}">
        <p14:creationId xmlns:p14="http://schemas.microsoft.com/office/powerpoint/2010/main" val="22325559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9"/>
          <p:cNvSpPr txBox="1">
            <a:spLocks noGrp="1"/>
          </p:cNvSpPr>
          <p:nvPr>
            <p:ph type="title"/>
          </p:nvPr>
        </p:nvSpPr>
        <p:spPr>
          <a:xfrm>
            <a:off x="443349" y="763425"/>
            <a:ext cx="3569357" cy="5238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Calibri"/>
              <a:buNone/>
            </a:pPr>
            <a:r>
              <a:rPr lang="en-US" sz="2400" dirty="0">
                <a:solidFill>
                  <a:srgbClr val="434343"/>
                </a:solidFill>
                <a:latin typeface="Glegoo"/>
                <a:ea typeface="Glegoo"/>
                <a:cs typeface="Glegoo"/>
                <a:sym typeface="Glegoo"/>
              </a:rPr>
              <a:t>Parking Violation Map</a:t>
            </a:r>
            <a:endParaRPr sz="2400" dirty="0">
              <a:solidFill>
                <a:srgbClr val="434343"/>
              </a:solidFill>
              <a:latin typeface="Glegoo"/>
              <a:ea typeface="Glegoo"/>
              <a:cs typeface="Glegoo"/>
              <a:sym typeface="Glego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434343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8" name="Google Shape;198;p29"/>
          <p:cNvSpPr txBox="1"/>
          <p:nvPr/>
        </p:nvSpPr>
        <p:spPr>
          <a:xfrm>
            <a:off x="310185" y="1502669"/>
            <a:ext cx="3844565" cy="2353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Calibri"/>
              <a:buNone/>
            </a:pPr>
            <a:r>
              <a:rPr lang="en-US" sz="1800" dirty="0">
                <a:solidFill>
                  <a:srgbClr val="434343"/>
                </a:solidFill>
                <a:latin typeface="News Cycle"/>
                <a:ea typeface="News Cycle"/>
                <a:cs typeface="News Cycle"/>
                <a:sym typeface="News Cycle"/>
              </a:rPr>
              <a:t>Top Areas for Parking Violations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Calibri"/>
              <a:buNone/>
            </a:pPr>
            <a:endParaRPr lang="en-US" dirty="0">
              <a:solidFill>
                <a:srgbClr val="434343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Calibri"/>
              <a:buAutoNum type="arabicPeriod"/>
            </a:pPr>
            <a:r>
              <a:rPr lang="en-US" sz="1800" dirty="0">
                <a:solidFill>
                  <a:srgbClr val="434343"/>
                </a:solidFill>
                <a:latin typeface="News Cycle"/>
                <a:ea typeface="News Cycle"/>
                <a:cs typeface="News Cycle"/>
                <a:sym typeface="News Cycle"/>
              </a:rPr>
              <a:t>Adams St., Brooklyn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Calibri"/>
              <a:buAutoNum type="arabicPeriod"/>
            </a:pPr>
            <a:r>
              <a:rPr lang="en-US" dirty="0">
                <a:solidFill>
                  <a:srgbClr val="434343"/>
                </a:solidFill>
                <a:latin typeface="News Cycle"/>
                <a:ea typeface="News Cycle"/>
                <a:cs typeface="News Cycle"/>
                <a:sym typeface="News Cycle"/>
              </a:rPr>
              <a:t>Broadway, Manhattan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Calibri"/>
              <a:buAutoNum type="arabicPeriod"/>
            </a:pPr>
            <a:r>
              <a:rPr lang="en-US" sz="1800" dirty="0">
                <a:solidFill>
                  <a:srgbClr val="434343"/>
                </a:solidFill>
                <a:latin typeface="News Cycle"/>
                <a:ea typeface="News Cycle"/>
                <a:cs typeface="News Cycle"/>
                <a:sym typeface="News Cycle"/>
              </a:rPr>
              <a:t>Hillside Ave, Queens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Calibri"/>
              <a:buAutoNum type="arabicPeriod"/>
            </a:pPr>
            <a:r>
              <a:rPr lang="en-US" dirty="0">
                <a:solidFill>
                  <a:srgbClr val="434343"/>
                </a:solidFill>
                <a:latin typeface="News Cycle"/>
                <a:ea typeface="News Cycle"/>
                <a:cs typeface="News Cycle"/>
                <a:sym typeface="News Cycle"/>
              </a:rPr>
              <a:t>Croton Pl, Staten Island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Calibri"/>
              <a:buAutoNum type="arabicPeriod"/>
            </a:pPr>
            <a:r>
              <a:rPr lang="en-US" sz="1800" dirty="0">
                <a:solidFill>
                  <a:srgbClr val="434343"/>
                </a:solidFill>
                <a:latin typeface="News Cycle"/>
                <a:ea typeface="News Cycle"/>
                <a:cs typeface="News Cycle"/>
                <a:sym typeface="News Cycle"/>
              </a:rPr>
              <a:t>Sherman Ave, Bronx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Calibri"/>
              <a:buAutoNum type="arabicPeriod"/>
            </a:pPr>
            <a:endParaRPr sz="1800" dirty="0">
              <a:solidFill>
                <a:srgbClr val="434343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4E0FC4-5452-BC43-B614-7852B72999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9723" y="0"/>
            <a:ext cx="500427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1930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19"/>
          <p:cNvPicPr preferRelativeResize="0"/>
          <p:nvPr/>
        </p:nvPicPr>
        <p:blipFill>
          <a:blip r:embed="rId3">
            <a:alphaModFix amt="70000"/>
          </a:blip>
          <a:stretch>
            <a:fillRect/>
          </a:stretch>
        </p:blipFill>
        <p:spPr>
          <a:xfrm>
            <a:off x="1075275" y="1377774"/>
            <a:ext cx="711750" cy="71175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9"/>
          <p:cNvSpPr txBox="1">
            <a:spLocks noGrp="1"/>
          </p:cNvSpPr>
          <p:nvPr>
            <p:ph type="ctrTitle"/>
          </p:nvPr>
        </p:nvSpPr>
        <p:spPr>
          <a:xfrm>
            <a:off x="0" y="2250750"/>
            <a:ext cx="2862300" cy="88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dirty="0">
                <a:solidFill>
                  <a:srgbClr val="434343"/>
                </a:solidFill>
                <a:latin typeface="Glegoo"/>
                <a:ea typeface="Glegoo"/>
                <a:cs typeface="Glegoo"/>
                <a:sym typeface="Glegoo"/>
              </a:rPr>
              <a:t>Next steps</a:t>
            </a:r>
            <a:endParaRPr sz="3600" dirty="0">
              <a:solidFill>
                <a:srgbClr val="434343"/>
              </a:solidFill>
              <a:latin typeface="Glegoo"/>
              <a:ea typeface="Glegoo"/>
              <a:cs typeface="Glegoo"/>
              <a:sym typeface="Glegoo"/>
            </a:endParaRPr>
          </a:p>
        </p:txBody>
      </p:sp>
      <p:sp>
        <p:nvSpPr>
          <p:cNvPr id="108" name="Google Shape;108;p19"/>
          <p:cNvSpPr txBox="1">
            <a:spLocks noGrp="1"/>
          </p:cNvSpPr>
          <p:nvPr>
            <p:ph type="subTitle" idx="1"/>
          </p:nvPr>
        </p:nvSpPr>
        <p:spPr>
          <a:xfrm>
            <a:off x="6281750" y="1798950"/>
            <a:ext cx="2689200" cy="154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434343"/>
                </a:solidFill>
                <a:latin typeface="News Cycle"/>
                <a:ea typeface="News Cycle"/>
                <a:cs typeface="News Cycle"/>
                <a:sym typeface="News Cycle"/>
              </a:rPr>
              <a:t>Include Additiona</a:t>
            </a:r>
            <a:r>
              <a:rPr lang="en-US" dirty="0">
                <a:solidFill>
                  <a:srgbClr val="434343"/>
                </a:solidFill>
                <a:latin typeface="News Cycle"/>
                <a:ea typeface="News Cycle"/>
                <a:cs typeface="News Cycle"/>
                <a:sym typeface="News Cycle"/>
              </a:rPr>
              <a:t>l information such as </a:t>
            </a:r>
            <a:r>
              <a:rPr lang="en-US" sz="1800" dirty="0">
                <a:solidFill>
                  <a:srgbClr val="434343"/>
                </a:solidFill>
                <a:latin typeface="News Cycle"/>
                <a:ea typeface="News Cycle"/>
                <a:cs typeface="News Cycle"/>
                <a:sym typeface="News Cycle"/>
              </a:rPr>
              <a:t>Vehicle model and license plate information from the dataset.</a:t>
            </a:r>
            <a:endParaRPr sz="1800" dirty="0">
              <a:solidFill>
                <a:srgbClr val="434343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rgbClr val="43434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09" name="Google Shape;109;p19" descr="Centro De Comercio Mundial, Manhattan, Owtc, Nueva York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66600" y="156950"/>
            <a:ext cx="3190750" cy="47994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6" descr="Ciudad, Manhattan, Puesta De Sol, Edificios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0500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6"/>
          <p:cNvSpPr txBox="1">
            <a:spLocks noGrp="1"/>
          </p:cNvSpPr>
          <p:nvPr>
            <p:ph type="ctrTitle"/>
          </p:nvPr>
        </p:nvSpPr>
        <p:spPr>
          <a:xfrm>
            <a:off x="303649" y="651288"/>
            <a:ext cx="3522023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rgbClr val="434343"/>
                </a:solidFill>
                <a:latin typeface="Glegoo"/>
                <a:ea typeface="Glegoo"/>
                <a:cs typeface="Glegoo"/>
                <a:sym typeface="Glegoo"/>
              </a:rPr>
              <a:t>Solutions</a:t>
            </a:r>
            <a:endParaRPr sz="3600" dirty="0">
              <a:solidFill>
                <a:srgbClr val="434343"/>
              </a:solidFill>
              <a:latin typeface="Glegoo"/>
              <a:ea typeface="Glegoo"/>
              <a:cs typeface="Glegoo"/>
              <a:sym typeface="Glegoo"/>
            </a:endParaRPr>
          </a:p>
        </p:txBody>
      </p:sp>
      <p:sp>
        <p:nvSpPr>
          <p:cNvPr id="86" name="Google Shape;86;p16"/>
          <p:cNvSpPr txBox="1">
            <a:spLocks noGrp="1"/>
          </p:cNvSpPr>
          <p:nvPr>
            <p:ph type="subTitle" idx="1"/>
          </p:nvPr>
        </p:nvSpPr>
        <p:spPr>
          <a:xfrm>
            <a:off x="459490" y="1550229"/>
            <a:ext cx="3366182" cy="29419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r>
              <a:rPr lang="en-GB" sz="2400" dirty="0">
                <a:solidFill>
                  <a:srgbClr val="434343"/>
                </a:solidFill>
                <a:latin typeface="News Cycle"/>
                <a:ea typeface="News Cycle"/>
                <a:cs typeface="News Cycle"/>
                <a:sym typeface="News Cycle"/>
              </a:rPr>
              <a:t>Build a clustering model with the hypothesis that certain clusters will indicate higher probability of parking violations</a:t>
            </a:r>
          </a:p>
          <a:p>
            <a:pPr marL="0" lvl="0" indent="0" algn="ctr" rtl="0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endParaRPr sz="2400" dirty="0">
              <a:latin typeface="News Cycle"/>
              <a:ea typeface="News Cycle"/>
              <a:cs typeface="News Cycle"/>
              <a:sym typeface="News Cycle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Google Shape;26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72222" y="1270875"/>
            <a:ext cx="4104401" cy="3078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2854</TotalTime>
  <Words>137</Words>
  <Application>Microsoft Macintosh PowerPoint</Application>
  <PresentationFormat>On-screen Show (16:9)</PresentationFormat>
  <Paragraphs>31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Calibri Light</vt:lpstr>
      <vt:lpstr>Glegoo</vt:lpstr>
      <vt:lpstr>News Cycle</vt:lpstr>
      <vt:lpstr>Nunito</vt:lpstr>
      <vt:lpstr>Calibri</vt:lpstr>
      <vt:lpstr>Raleway</vt:lpstr>
      <vt:lpstr>Arial</vt:lpstr>
      <vt:lpstr>Office Theme</vt:lpstr>
      <vt:lpstr>PowerPoint Presentation</vt:lpstr>
      <vt:lpstr>PowerPoint Presentation</vt:lpstr>
      <vt:lpstr>Goal</vt:lpstr>
      <vt:lpstr>Methodology </vt:lpstr>
      <vt:lpstr>Insights </vt:lpstr>
      <vt:lpstr>Parking Violation Map </vt:lpstr>
      <vt:lpstr>Next steps</vt:lpstr>
      <vt:lpstr>Solutions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Park Smart NYC parking App</dc:title>
  <cp:lastModifiedBy>Praveena S</cp:lastModifiedBy>
  <cp:revision>9</cp:revision>
  <dcterms:modified xsi:type="dcterms:W3CDTF">2021-10-12T15:24:05Z</dcterms:modified>
</cp:coreProperties>
</file>